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0" r:id="rId7"/>
    <p:sldId id="258" r:id="rId8"/>
    <p:sldId id="261" r:id="rId9"/>
    <p:sldId id="262" r:id="rId10"/>
    <p:sldId id="263" r:id="rId11"/>
    <p:sldId id="264" r:id="rId12"/>
    <p:sldId id="265" r:id="rId13"/>
    <p:sldId id="266"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hyperlink" Target="https://www.youtube.com/watch?v=EEngxq4sjaE" TargetMode="Externa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5.sv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4.png"/><Relationship Id="rId5" Type="http://schemas.openxmlformats.org/officeDocument/2006/relationships/hyperlink" Target="https://www.youtube.com/watch?v=EEngxq4sjaE" TargetMode="External"/><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C9798A49-20F2-45EA-842B-8C298BEA652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349B0FA-BB51-4D06-8A52-BD16A1AE8077}">
      <dgm:prSet/>
      <dgm:spPr/>
      <dgm:t>
        <a:bodyPr/>
        <a:lstStyle/>
        <a:p>
          <a:r>
            <a:rPr lang="nl-NL"/>
            <a:t>1</a:t>
          </a:r>
          <a:r>
            <a:rPr lang="nl-NL" baseline="30000"/>
            <a:t>e</a:t>
          </a:r>
          <a:r>
            <a:rPr lang="nl-NL"/>
            <a:t> afweerlinie: uitwendig: intacte huid, slijmvliezen, uitscheidingsproducten, neushaar en trilharen in luchtwegen.</a:t>
          </a:r>
          <a:endParaRPr lang="en-US"/>
        </a:p>
      </dgm:t>
    </dgm:pt>
    <dgm:pt modelId="{BBF755E2-AB95-44D7-B262-0B6460EC95B0}" type="parTrans" cxnId="{EB209D49-F17B-4313-A90B-B25AFA92F4DC}">
      <dgm:prSet/>
      <dgm:spPr/>
      <dgm:t>
        <a:bodyPr/>
        <a:lstStyle/>
        <a:p>
          <a:endParaRPr lang="en-US"/>
        </a:p>
      </dgm:t>
    </dgm:pt>
    <dgm:pt modelId="{A45F851F-B194-44C3-9DEC-B4F6E951C932}" type="sibTrans" cxnId="{EB209D49-F17B-4313-A90B-B25AFA92F4DC}">
      <dgm:prSet/>
      <dgm:spPr/>
      <dgm:t>
        <a:bodyPr/>
        <a:lstStyle/>
        <a:p>
          <a:endParaRPr lang="en-US"/>
        </a:p>
      </dgm:t>
    </dgm:pt>
    <dgm:pt modelId="{821E45D4-FB7E-4524-A7B5-883BE8DD7D5A}">
      <dgm:prSet/>
      <dgm:spPr/>
      <dgm:t>
        <a:bodyPr/>
        <a:lstStyle/>
        <a:p>
          <a:r>
            <a:rPr lang="nl-NL"/>
            <a:t>2</a:t>
          </a:r>
          <a:r>
            <a:rPr lang="nl-NL" baseline="30000"/>
            <a:t>e</a:t>
          </a:r>
          <a:r>
            <a:rPr lang="nl-NL"/>
            <a:t> linie: aangeboren afweersysteem. Valt meerdere types ziekteverwekkers aan. Afweer blijft gelijk na herhaalde infectie. Fagocytose 		</a:t>
          </a:r>
          <a:r>
            <a:rPr lang="nl-NL">
              <a:hlinkClick xmlns:r="http://schemas.openxmlformats.org/officeDocument/2006/relationships" r:id="rId1"/>
            </a:rPr>
            <a:t>Fagocytose</a:t>
          </a:r>
          <a:endParaRPr lang="en-US"/>
        </a:p>
      </dgm:t>
    </dgm:pt>
    <dgm:pt modelId="{BAF60F0A-2DDF-42CE-9E5F-F9A7306DBC24}" type="parTrans" cxnId="{F4D20B63-9BCF-4C28-B59D-455A13B18F66}">
      <dgm:prSet/>
      <dgm:spPr/>
      <dgm:t>
        <a:bodyPr/>
        <a:lstStyle/>
        <a:p>
          <a:endParaRPr lang="en-US"/>
        </a:p>
      </dgm:t>
    </dgm:pt>
    <dgm:pt modelId="{CFFADB20-CBB9-4831-AEB1-1E3EB419C6FF}" type="sibTrans" cxnId="{F4D20B63-9BCF-4C28-B59D-455A13B18F66}">
      <dgm:prSet/>
      <dgm:spPr/>
      <dgm:t>
        <a:bodyPr/>
        <a:lstStyle/>
        <a:p>
          <a:endParaRPr lang="en-US"/>
        </a:p>
      </dgm:t>
    </dgm:pt>
    <dgm:pt modelId="{6533B220-A3C7-492C-89C1-6EA89AF923D0}">
      <dgm:prSet/>
      <dgm:spPr/>
      <dgm:t>
        <a:bodyPr/>
        <a:lstStyle/>
        <a:p>
          <a:r>
            <a:rPr lang="nl-NL"/>
            <a:t>3</a:t>
          </a:r>
          <a:r>
            <a:rPr lang="nl-NL" baseline="30000"/>
            <a:t>e</a:t>
          </a:r>
          <a:r>
            <a:rPr lang="nl-NL"/>
            <a:t> linie: verworven afweersysteem. Valt 1 type ziekteverwekker aan. De afweer neemt toe na herhaalde infectie. Geheugencellen.</a:t>
          </a:r>
          <a:endParaRPr lang="en-US"/>
        </a:p>
      </dgm:t>
    </dgm:pt>
    <dgm:pt modelId="{D5660DE8-954F-4523-B0C3-78E093D0BE0F}" type="parTrans" cxnId="{0AC9F02D-5E85-441F-AEF2-FC616B6DDBC2}">
      <dgm:prSet/>
      <dgm:spPr/>
      <dgm:t>
        <a:bodyPr/>
        <a:lstStyle/>
        <a:p>
          <a:endParaRPr lang="en-US"/>
        </a:p>
      </dgm:t>
    </dgm:pt>
    <dgm:pt modelId="{3C17C639-ED7E-4B94-9B7E-60832C53F94E}" type="sibTrans" cxnId="{0AC9F02D-5E85-441F-AEF2-FC616B6DDBC2}">
      <dgm:prSet/>
      <dgm:spPr/>
      <dgm:t>
        <a:bodyPr/>
        <a:lstStyle/>
        <a:p>
          <a:endParaRPr lang="en-US"/>
        </a:p>
      </dgm:t>
    </dgm:pt>
    <dgm:pt modelId="{B2D9A52E-57BF-4CC1-BF27-6E8BD43EA56D}" type="pres">
      <dgm:prSet presAssocID="{C9798A49-20F2-45EA-842B-8C298BEA6524}" presName="root" presStyleCnt="0">
        <dgm:presLayoutVars>
          <dgm:dir/>
          <dgm:resizeHandles val="exact"/>
        </dgm:presLayoutVars>
      </dgm:prSet>
      <dgm:spPr/>
    </dgm:pt>
    <dgm:pt modelId="{0D93750B-E775-4E47-A740-E18DFCD2E933}" type="pres">
      <dgm:prSet presAssocID="{6349B0FA-BB51-4D06-8A52-BD16A1AE8077}" presName="compNode" presStyleCnt="0"/>
      <dgm:spPr/>
    </dgm:pt>
    <dgm:pt modelId="{AB1F1311-6647-4A17-A84F-3F00AC3ECEBA}" type="pres">
      <dgm:prSet presAssocID="{6349B0FA-BB51-4D06-8A52-BD16A1AE8077}" presName="bgRect" presStyleLbl="bgShp" presStyleIdx="0" presStyleCnt="3"/>
      <dgm:spPr/>
    </dgm:pt>
    <dgm:pt modelId="{6FB868C6-C0EE-44BA-B3D0-EA21DA9434DA}" type="pres">
      <dgm:prSet presAssocID="{6349B0FA-BB51-4D06-8A52-BD16A1AE8077}"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Helikopter"/>
        </a:ext>
      </dgm:extLst>
    </dgm:pt>
    <dgm:pt modelId="{93CBDBAE-B162-434A-A275-558E1BD9B207}" type="pres">
      <dgm:prSet presAssocID="{6349B0FA-BB51-4D06-8A52-BD16A1AE8077}" presName="spaceRect" presStyleCnt="0"/>
      <dgm:spPr/>
    </dgm:pt>
    <dgm:pt modelId="{90E4B470-414C-4D5F-A8B2-973AE0A1DB6E}" type="pres">
      <dgm:prSet presAssocID="{6349B0FA-BB51-4D06-8A52-BD16A1AE8077}" presName="parTx" presStyleLbl="revTx" presStyleIdx="0" presStyleCnt="3">
        <dgm:presLayoutVars>
          <dgm:chMax val="0"/>
          <dgm:chPref val="0"/>
        </dgm:presLayoutVars>
      </dgm:prSet>
      <dgm:spPr/>
    </dgm:pt>
    <dgm:pt modelId="{94184739-4C00-4612-BECD-17145E3658D6}" type="pres">
      <dgm:prSet presAssocID="{A45F851F-B194-44C3-9DEC-B4F6E951C932}" presName="sibTrans" presStyleCnt="0"/>
      <dgm:spPr/>
    </dgm:pt>
    <dgm:pt modelId="{1CCE64B9-380C-4684-AE66-5EF7739BC4C8}" type="pres">
      <dgm:prSet presAssocID="{821E45D4-FB7E-4524-A7B5-883BE8DD7D5A}" presName="compNode" presStyleCnt="0"/>
      <dgm:spPr/>
    </dgm:pt>
    <dgm:pt modelId="{1BD3EB2A-B374-4D90-99C1-D2EBCAC3614C}" type="pres">
      <dgm:prSet presAssocID="{821E45D4-FB7E-4524-A7B5-883BE8DD7D5A}" presName="bgRect" presStyleLbl="bgShp" presStyleIdx="1" presStyleCnt="3"/>
      <dgm:spPr/>
    </dgm:pt>
    <dgm:pt modelId="{97994468-DA3D-4ADF-BB35-FE32DDB049A4}" type="pres">
      <dgm:prSet presAssocID="{821E45D4-FB7E-4524-A7B5-883BE8DD7D5A}"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Wind Chime"/>
        </a:ext>
      </dgm:extLst>
    </dgm:pt>
    <dgm:pt modelId="{BA594165-5726-475E-B4A8-5FD4405E0331}" type="pres">
      <dgm:prSet presAssocID="{821E45D4-FB7E-4524-A7B5-883BE8DD7D5A}" presName="spaceRect" presStyleCnt="0"/>
      <dgm:spPr/>
    </dgm:pt>
    <dgm:pt modelId="{2F3940EC-D879-4F74-9AAC-20E4D7959D76}" type="pres">
      <dgm:prSet presAssocID="{821E45D4-FB7E-4524-A7B5-883BE8DD7D5A}" presName="parTx" presStyleLbl="revTx" presStyleIdx="1" presStyleCnt="3">
        <dgm:presLayoutVars>
          <dgm:chMax val="0"/>
          <dgm:chPref val="0"/>
        </dgm:presLayoutVars>
      </dgm:prSet>
      <dgm:spPr/>
    </dgm:pt>
    <dgm:pt modelId="{A01F7A0F-6896-4057-B6D5-7A8B88B63182}" type="pres">
      <dgm:prSet presAssocID="{CFFADB20-CBB9-4831-AEB1-1E3EB419C6FF}" presName="sibTrans" presStyleCnt="0"/>
      <dgm:spPr/>
    </dgm:pt>
    <dgm:pt modelId="{4255CE6A-08F0-4CEC-AEF5-0173EF0DF48C}" type="pres">
      <dgm:prSet presAssocID="{6533B220-A3C7-492C-89C1-6EA89AF923D0}" presName="compNode" presStyleCnt="0"/>
      <dgm:spPr/>
    </dgm:pt>
    <dgm:pt modelId="{2A785C4C-14D2-4A15-9428-0F46DAB48DAA}" type="pres">
      <dgm:prSet presAssocID="{6533B220-A3C7-492C-89C1-6EA89AF923D0}" presName="bgRect" presStyleLbl="bgShp" presStyleIdx="2" presStyleCnt="3"/>
      <dgm:spPr/>
    </dgm:pt>
    <dgm:pt modelId="{EF370C55-9898-4262-AD0A-EE8B5C1B6F4A}" type="pres">
      <dgm:prSet presAssocID="{6533B220-A3C7-492C-89C1-6EA89AF923D0}"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Schedel"/>
        </a:ext>
      </dgm:extLst>
    </dgm:pt>
    <dgm:pt modelId="{561443ED-4364-4C96-8B1D-D56645C93C00}" type="pres">
      <dgm:prSet presAssocID="{6533B220-A3C7-492C-89C1-6EA89AF923D0}" presName="spaceRect" presStyleCnt="0"/>
      <dgm:spPr/>
    </dgm:pt>
    <dgm:pt modelId="{749E2CC4-7DE7-487C-AD5D-1F56C677DFB2}" type="pres">
      <dgm:prSet presAssocID="{6533B220-A3C7-492C-89C1-6EA89AF923D0}" presName="parTx" presStyleLbl="revTx" presStyleIdx="2" presStyleCnt="3">
        <dgm:presLayoutVars>
          <dgm:chMax val="0"/>
          <dgm:chPref val="0"/>
        </dgm:presLayoutVars>
      </dgm:prSet>
      <dgm:spPr/>
    </dgm:pt>
  </dgm:ptLst>
  <dgm:cxnLst>
    <dgm:cxn modelId="{0AC9F02D-5E85-441F-AEF2-FC616B6DDBC2}" srcId="{C9798A49-20F2-45EA-842B-8C298BEA6524}" destId="{6533B220-A3C7-492C-89C1-6EA89AF923D0}" srcOrd="2" destOrd="0" parTransId="{D5660DE8-954F-4523-B0C3-78E093D0BE0F}" sibTransId="{3C17C639-ED7E-4B94-9B7E-60832C53F94E}"/>
    <dgm:cxn modelId="{59F3075E-085E-4CA1-985B-BADCCD7C2E55}" type="presOf" srcId="{C9798A49-20F2-45EA-842B-8C298BEA6524}" destId="{B2D9A52E-57BF-4CC1-BF27-6E8BD43EA56D}" srcOrd="0" destOrd="0" presId="urn:microsoft.com/office/officeart/2018/2/layout/IconVerticalSolidList"/>
    <dgm:cxn modelId="{F4D20B63-9BCF-4C28-B59D-455A13B18F66}" srcId="{C9798A49-20F2-45EA-842B-8C298BEA6524}" destId="{821E45D4-FB7E-4524-A7B5-883BE8DD7D5A}" srcOrd="1" destOrd="0" parTransId="{BAF60F0A-2DDF-42CE-9E5F-F9A7306DBC24}" sibTransId="{CFFADB20-CBB9-4831-AEB1-1E3EB419C6FF}"/>
    <dgm:cxn modelId="{4B588E48-DC16-4F17-9A7C-1A172A448366}" type="presOf" srcId="{6533B220-A3C7-492C-89C1-6EA89AF923D0}" destId="{749E2CC4-7DE7-487C-AD5D-1F56C677DFB2}" srcOrd="0" destOrd="0" presId="urn:microsoft.com/office/officeart/2018/2/layout/IconVerticalSolidList"/>
    <dgm:cxn modelId="{EB209D49-F17B-4313-A90B-B25AFA92F4DC}" srcId="{C9798A49-20F2-45EA-842B-8C298BEA6524}" destId="{6349B0FA-BB51-4D06-8A52-BD16A1AE8077}" srcOrd="0" destOrd="0" parTransId="{BBF755E2-AB95-44D7-B262-0B6460EC95B0}" sibTransId="{A45F851F-B194-44C3-9DEC-B4F6E951C932}"/>
    <dgm:cxn modelId="{7C67C091-3EE1-430B-A6BC-993692D44001}" type="presOf" srcId="{821E45D4-FB7E-4524-A7B5-883BE8DD7D5A}" destId="{2F3940EC-D879-4F74-9AAC-20E4D7959D76}" srcOrd="0" destOrd="0" presId="urn:microsoft.com/office/officeart/2018/2/layout/IconVerticalSolidList"/>
    <dgm:cxn modelId="{79AB2CCA-626F-4EC2-9E5B-6DA280CA2A73}" type="presOf" srcId="{6349B0FA-BB51-4D06-8A52-BD16A1AE8077}" destId="{90E4B470-414C-4D5F-A8B2-973AE0A1DB6E}" srcOrd="0" destOrd="0" presId="urn:microsoft.com/office/officeart/2018/2/layout/IconVerticalSolidList"/>
    <dgm:cxn modelId="{59DAD844-21DC-45E1-80DA-189A8E37703A}" type="presParOf" srcId="{B2D9A52E-57BF-4CC1-BF27-6E8BD43EA56D}" destId="{0D93750B-E775-4E47-A740-E18DFCD2E933}" srcOrd="0" destOrd="0" presId="urn:microsoft.com/office/officeart/2018/2/layout/IconVerticalSolidList"/>
    <dgm:cxn modelId="{9CFD7DF9-15E5-44F2-827B-A72FA67D0CA0}" type="presParOf" srcId="{0D93750B-E775-4E47-A740-E18DFCD2E933}" destId="{AB1F1311-6647-4A17-A84F-3F00AC3ECEBA}" srcOrd="0" destOrd="0" presId="urn:microsoft.com/office/officeart/2018/2/layout/IconVerticalSolidList"/>
    <dgm:cxn modelId="{37A4AE52-19E3-443E-82DD-734BFF990AAD}" type="presParOf" srcId="{0D93750B-E775-4E47-A740-E18DFCD2E933}" destId="{6FB868C6-C0EE-44BA-B3D0-EA21DA9434DA}" srcOrd="1" destOrd="0" presId="urn:microsoft.com/office/officeart/2018/2/layout/IconVerticalSolidList"/>
    <dgm:cxn modelId="{19EB079D-0ABA-4293-8AC0-63B99E2B982F}" type="presParOf" srcId="{0D93750B-E775-4E47-A740-E18DFCD2E933}" destId="{93CBDBAE-B162-434A-A275-558E1BD9B207}" srcOrd="2" destOrd="0" presId="urn:microsoft.com/office/officeart/2018/2/layout/IconVerticalSolidList"/>
    <dgm:cxn modelId="{A7856AAF-B5E6-462C-AB24-EACA55EFC2A7}" type="presParOf" srcId="{0D93750B-E775-4E47-A740-E18DFCD2E933}" destId="{90E4B470-414C-4D5F-A8B2-973AE0A1DB6E}" srcOrd="3" destOrd="0" presId="urn:microsoft.com/office/officeart/2018/2/layout/IconVerticalSolidList"/>
    <dgm:cxn modelId="{8B7BDCBA-F395-4428-9D44-BDA844CDA77B}" type="presParOf" srcId="{B2D9A52E-57BF-4CC1-BF27-6E8BD43EA56D}" destId="{94184739-4C00-4612-BECD-17145E3658D6}" srcOrd="1" destOrd="0" presId="urn:microsoft.com/office/officeart/2018/2/layout/IconVerticalSolidList"/>
    <dgm:cxn modelId="{87026006-7FC3-4AA7-8760-AA1231B31A71}" type="presParOf" srcId="{B2D9A52E-57BF-4CC1-BF27-6E8BD43EA56D}" destId="{1CCE64B9-380C-4684-AE66-5EF7739BC4C8}" srcOrd="2" destOrd="0" presId="urn:microsoft.com/office/officeart/2018/2/layout/IconVerticalSolidList"/>
    <dgm:cxn modelId="{39DB0DE1-F518-4905-AA36-566901D208A3}" type="presParOf" srcId="{1CCE64B9-380C-4684-AE66-5EF7739BC4C8}" destId="{1BD3EB2A-B374-4D90-99C1-D2EBCAC3614C}" srcOrd="0" destOrd="0" presId="urn:microsoft.com/office/officeart/2018/2/layout/IconVerticalSolidList"/>
    <dgm:cxn modelId="{6994AF7E-5448-4485-A555-C4FA3E97BB8A}" type="presParOf" srcId="{1CCE64B9-380C-4684-AE66-5EF7739BC4C8}" destId="{97994468-DA3D-4ADF-BB35-FE32DDB049A4}" srcOrd="1" destOrd="0" presId="urn:microsoft.com/office/officeart/2018/2/layout/IconVerticalSolidList"/>
    <dgm:cxn modelId="{170642BC-A100-4B84-8E90-B9AAF0F1FA96}" type="presParOf" srcId="{1CCE64B9-380C-4684-AE66-5EF7739BC4C8}" destId="{BA594165-5726-475E-B4A8-5FD4405E0331}" srcOrd="2" destOrd="0" presId="urn:microsoft.com/office/officeart/2018/2/layout/IconVerticalSolidList"/>
    <dgm:cxn modelId="{2AED09EC-021F-4348-A258-8E5424B14443}" type="presParOf" srcId="{1CCE64B9-380C-4684-AE66-5EF7739BC4C8}" destId="{2F3940EC-D879-4F74-9AAC-20E4D7959D76}" srcOrd="3" destOrd="0" presId="urn:microsoft.com/office/officeart/2018/2/layout/IconVerticalSolidList"/>
    <dgm:cxn modelId="{BBFDEB23-ECE6-4535-990B-A26D5311BCBA}" type="presParOf" srcId="{B2D9A52E-57BF-4CC1-BF27-6E8BD43EA56D}" destId="{A01F7A0F-6896-4057-B6D5-7A8B88B63182}" srcOrd="3" destOrd="0" presId="urn:microsoft.com/office/officeart/2018/2/layout/IconVerticalSolidList"/>
    <dgm:cxn modelId="{0D01DC20-A5DC-4030-9698-C9FB004137B7}" type="presParOf" srcId="{B2D9A52E-57BF-4CC1-BF27-6E8BD43EA56D}" destId="{4255CE6A-08F0-4CEC-AEF5-0173EF0DF48C}" srcOrd="4" destOrd="0" presId="urn:microsoft.com/office/officeart/2018/2/layout/IconVerticalSolidList"/>
    <dgm:cxn modelId="{C710569D-AB8B-4D8A-9E48-96D51A79876B}" type="presParOf" srcId="{4255CE6A-08F0-4CEC-AEF5-0173EF0DF48C}" destId="{2A785C4C-14D2-4A15-9428-0F46DAB48DAA}" srcOrd="0" destOrd="0" presId="urn:microsoft.com/office/officeart/2018/2/layout/IconVerticalSolidList"/>
    <dgm:cxn modelId="{A454126B-8191-4591-8106-AE14055851E9}" type="presParOf" srcId="{4255CE6A-08F0-4CEC-AEF5-0173EF0DF48C}" destId="{EF370C55-9898-4262-AD0A-EE8B5C1B6F4A}" srcOrd="1" destOrd="0" presId="urn:microsoft.com/office/officeart/2018/2/layout/IconVerticalSolidList"/>
    <dgm:cxn modelId="{3A26455A-449C-4FEB-8009-A08CFFF7738A}" type="presParOf" srcId="{4255CE6A-08F0-4CEC-AEF5-0173EF0DF48C}" destId="{561443ED-4364-4C96-8B1D-D56645C93C00}" srcOrd="2" destOrd="0" presId="urn:microsoft.com/office/officeart/2018/2/layout/IconVerticalSolidList"/>
    <dgm:cxn modelId="{1A1496D2-C84B-4CD4-8C81-2C6F7BA4D01E}" type="presParOf" srcId="{4255CE6A-08F0-4CEC-AEF5-0173EF0DF48C}" destId="{749E2CC4-7DE7-487C-AD5D-1F56C677DFB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1F1311-6647-4A17-A84F-3F00AC3ECEBA}">
      <dsp:nvSpPr>
        <dsp:cNvPr id="0" name=""/>
        <dsp:cNvSpPr/>
      </dsp:nvSpPr>
      <dsp:spPr>
        <a:xfrm>
          <a:off x="0" y="531"/>
          <a:ext cx="10515600" cy="124293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B868C6-C0EE-44BA-B3D0-EA21DA9434DA}">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E4B470-414C-4D5F-A8B2-973AE0A1DB6E}">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nl-NL" sz="2300" kern="1200"/>
            <a:t>1</a:t>
          </a:r>
          <a:r>
            <a:rPr lang="nl-NL" sz="2300" kern="1200" baseline="30000"/>
            <a:t>e</a:t>
          </a:r>
          <a:r>
            <a:rPr lang="nl-NL" sz="2300" kern="1200"/>
            <a:t> afweerlinie: uitwendig: intacte huid, slijmvliezen, uitscheidingsproducten, neushaar en trilharen in luchtwegen.</a:t>
          </a:r>
          <a:endParaRPr lang="en-US" sz="2300" kern="1200"/>
        </a:p>
      </dsp:txBody>
      <dsp:txXfrm>
        <a:off x="1435590" y="531"/>
        <a:ext cx="9080009" cy="1242935"/>
      </dsp:txXfrm>
    </dsp:sp>
    <dsp:sp modelId="{1BD3EB2A-B374-4D90-99C1-D2EBCAC3614C}">
      <dsp:nvSpPr>
        <dsp:cNvPr id="0" name=""/>
        <dsp:cNvSpPr/>
      </dsp:nvSpPr>
      <dsp:spPr>
        <a:xfrm>
          <a:off x="0" y="1554201"/>
          <a:ext cx="10515600" cy="124293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994468-DA3D-4ADF-BB35-FE32DDB049A4}">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3940EC-D879-4F74-9AAC-20E4D7959D76}">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nl-NL" sz="2300" kern="1200"/>
            <a:t>2</a:t>
          </a:r>
          <a:r>
            <a:rPr lang="nl-NL" sz="2300" kern="1200" baseline="30000"/>
            <a:t>e</a:t>
          </a:r>
          <a:r>
            <a:rPr lang="nl-NL" sz="2300" kern="1200"/>
            <a:t> linie: aangeboren afweersysteem. Valt meerdere types ziekteverwekkers aan. Afweer blijft gelijk na herhaalde infectie. Fagocytose 		</a:t>
          </a:r>
          <a:r>
            <a:rPr lang="nl-NL" sz="2300" kern="1200">
              <a:hlinkClick xmlns:r="http://schemas.openxmlformats.org/officeDocument/2006/relationships" r:id="rId5"/>
            </a:rPr>
            <a:t>Fagocytose</a:t>
          </a:r>
          <a:endParaRPr lang="en-US" sz="2300" kern="1200"/>
        </a:p>
      </dsp:txBody>
      <dsp:txXfrm>
        <a:off x="1435590" y="1554201"/>
        <a:ext cx="9080009" cy="1242935"/>
      </dsp:txXfrm>
    </dsp:sp>
    <dsp:sp modelId="{2A785C4C-14D2-4A15-9428-0F46DAB48DAA}">
      <dsp:nvSpPr>
        <dsp:cNvPr id="0" name=""/>
        <dsp:cNvSpPr/>
      </dsp:nvSpPr>
      <dsp:spPr>
        <a:xfrm>
          <a:off x="0" y="3107870"/>
          <a:ext cx="10515600" cy="124293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370C55-9898-4262-AD0A-EE8B5C1B6F4A}">
      <dsp:nvSpPr>
        <dsp:cNvPr id="0" name=""/>
        <dsp:cNvSpPr/>
      </dsp:nvSpPr>
      <dsp:spPr>
        <a:xfrm>
          <a:off x="375988" y="3387531"/>
          <a:ext cx="683614" cy="683614"/>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9E2CC4-7DE7-487C-AD5D-1F56C677DFB2}">
      <dsp:nvSpPr>
        <dsp:cNvPr id="0" name=""/>
        <dsp:cNvSpPr/>
      </dsp:nvSpPr>
      <dsp:spPr>
        <a:xfrm>
          <a:off x="1435590" y="3107870"/>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022350">
            <a:lnSpc>
              <a:spcPct val="90000"/>
            </a:lnSpc>
            <a:spcBef>
              <a:spcPct val="0"/>
            </a:spcBef>
            <a:spcAft>
              <a:spcPct val="35000"/>
            </a:spcAft>
            <a:buNone/>
          </a:pPr>
          <a:r>
            <a:rPr lang="nl-NL" sz="2300" kern="1200"/>
            <a:t>3</a:t>
          </a:r>
          <a:r>
            <a:rPr lang="nl-NL" sz="2300" kern="1200" baseline="30000"/>
            <a:t>e</a:t>
          </a:r>
          <a:r>
            <a:rPr lang="nl-NL" sz="2300" kern="1200"/>
            <a:t> linie: verworven afweersysteem. Valt 1 type ziekteverwekker aan. De afweer neemt toe na herhaalde infectie. Geheugencellen.</a:t>
          </a:r>
          <a:endParaRPr lang="en-US" sz="2300" kern="1200"/>
        </a:p>
      </dsp:txBody>
      <dsp:txXfrm>
        <a:off x="1435590" y="3107870"/>
        <a:ext cx="9080009" cy="124293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31BB67-78CE-4DCB-9B44-93623187A9C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37C257C-1F2D-4806-9E32-8FAB8D06A4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9B69C27-D856-403A-9C23-16EEE61B3C8B}"/>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5" name="Tijdelijke aanduiding voor voettekst 4">
            <a:extLst>
              <a:ext uri="{FF2B5EF4-FFF2-40B4-BE49-F238E27FC236}">
                <a16:creationId xmlns:a16="http://schemas.microsoft.com/office/drawing/2014/main" id="{1A90E1A9-CBF7-444D-B074-5956BE6A26D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9333F61-7AA8-4452-945C-CFB9508960A4}"/>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258721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87F775-5B89-4657-B1D1-44EB2D5D3505}"/>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F049E5A0-3C71-4457-BFAF-48D81F6C9C7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8A80098-B92F-435F-9FC1-CE6024FB3D65}"/>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5" name="Tijdelijke aanduiding voor voettekst 4">
            <a:extLst>
              <a:ext uri="{FF2B5EF4-FFF2-40B4-BE49-F238E27FC236}">
                <a16:creationId xmlns:a16="http://schemas.microsoft.com/office/drawing/2014/main" id="{7CCA748F-CC6E-4349-A71B-022B07838EA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716E4AC-D0FA-43D3-82D4-3FDE44BA2A92}"/>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146108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8624B6A-0D51-47DC-87D5-077678F5CB35}"/>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22F76F1-14E7-4151-B1EA-DEAD9AA5FF5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40CB06E-223A-4420-A8B1-D3E82DB69C99}"/>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5" name="Tijdelijke aanduiding voor voettekst 4">
            <a:extLst>
              <a:ext uri="{FF2B5EF4-FFF2-40B4-BE49-F238E27FC236}">
                <a16:creationId xmlns:a16="http://schemas.microsoft.com/office/drawing/2014/main" id="{07569B13-2A93-488B-9421-596D42E316C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6144672-B08A-4AB8-A951-2A6A79E0A572}"/>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122013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B26331-39B2-4A50-B920-F9870A37815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7406EBB-4150-4BE8-8287-C5FC861B6ED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3A175C0-CD5C-47B4-A8B7-6976D49FD0F1}"/>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5" name="Tijdelijke aanduiding voor voettekst 4">
            <a:extLst>
              <a:ext uri="{FF2B5EF4-FFF2-40B4-BE49-F238E27FC236}">
                <a16:creationId xmlns:a16="http://schemas.microsoft.com/office/drawing/2014/main" id="{8B212811-F5FC-4507-88CA-01BB16F7592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5D288D9-D9E7-4BD1-A529-1B4FB987FECE}"/>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4281224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ECFC4-8237-47B6-B3AA-ECAC8F2393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33BE0A3-E639-4CCB-81E2-CEC81C26A4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03C0E95-3469-4215-82E4-1EBB432C91AF}"/>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5" name="Tijdelijke aanduiding voor voettekst 4">
            <a:extLst>
              <a:ext uri="{FF2B5EF4-FFF2-40B4-BE49-F238E27FC236}">
                <a16:creationId xmlns:a16="http://schemas.microsoft.com/office/drawing/2014/main" id="{2EADC17F-CAA3-49F3-89C6-16A4F495B87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E764865-CC9D-4261-BA2B-716B3DAF60B6}"/>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4271589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03599C-7590-4C13-B9BF-3C45B25C342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8E75606-5E1E-433B-B1CA-D7575A27861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FC725F4-C2E3-4684-A847-E0E7FA53DF0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355C134-33D9-4A98-8C96-6A8EE97B3A80}"/>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6" name="Tijdelijke aanduiding voor voettekst 5">
            <a:extLst>
              <a:ext uri="{FF2B5EF4-FFF2-40B4-BE49-F238E27FC236}">
                <a16:creationId xmlns:a16="http://schemas.microsoft.com/office/drawing/2014/main" id="{EB060484-D373-4E56-B04F-3B71FFB5176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D262CAE-1A73-42B8-A4D2-A45BB3D70213}"/>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562823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9F996-0DD7-44EB-A48A-F9C7B50A876D}"/>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942E145-8129-4D7B-B1E4-3B81EF20B2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E78DCCA-9F9D-4EA6-BF32-37760907A3D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2CFF56-9093-4522-80FB-451203C0A7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B7D49E6-8989-48A3-8FC9-0ACEE19E303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44DC672-4698-4809-A96D-B58AAB635176}"/>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8" name="Tijdelijke aanduiding voor voettekst 7">
            <a:extLst>
              <a:ext uri="{FF2B5EF4-FFF2-40B4-BE49-F238E27FC236}">
                <a16:creationId xmlns:a16="http://schemas.microsoft.com/office/drawing/2014/main" id="{9DAA6723-B4A4-4CBF-A93D-897DAF7272B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3BE3684-A7B9-4A36-A4CD-8BF080E61429}"/>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343848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3A9F80-0382-4F73-ACEF-AF9448BFC36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F84E183-0585-4091-A875-F0A1BC162813}"/>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4" name="Tijdelijke aanduiding voor voettekst 3">
            <a:extLst>
              <a:ext uri="{FF2B5EF4-FFF2-40B4-BE49-F238E27FC236}">
                <a16:creationId xmlns:a16="http://schemas.microsoft.com/office/drawing/2014/main" id="{BA8A0595-ED1A-4B01-B191-CD23CAE4692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6CCAE9B-ED0E-480A-8486-389E548C0D8E}"/>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354412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C73EBA9-981E-472A-906E-7B709428109C}"/>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3" name="Tijdelijke aanduiding voor voettekst 2">
            <a:extLst>
              <a:ext uri="{FF2B5EF4-FFF2-40B4-BE49-F238E27FC236}">
                <a16:creationId xmlns:a16="http://schemas.microsoft.com/office/drawing/2014/main" id="{E96738B9-D910-4F02-9B33-17FE783E36A8}"/>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DA011EA-9672-4F52-B291-0D2920AA03E9}"/>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248192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269745-8377-4F44-977D-273FD8AC014E}"/>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362BEA0-A36B-49A6-A81B-9C2FDAE37D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740A8CF-8ADA-4F43-A06F-1C046FCF2F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761D16A-71EE-436C-B6D0-A71EFB270D12}"/>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6" name="Tijdelijke aanduiding voor voettekst 5">
            <a:extLst>
              <a:ext uri="{FF2B5EF4-FFF2-40B4-BE49-F238E27FC236}">
                <a16:creationId xmlns:a16="http://schemas.microsoft.com/office/drawing/2014/main" id="{CC2DAA38-3309-4C13-ACA8-6C81C14E136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E3269AE-59F9-4F12-9AB3-189E7860CF54}"/>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219960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1FF154-08AA-4217-95F8-764FA2CC6CA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9C3BB3C-0F9B-4361-ADED-BDC7AD790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BB9DE03-248F-46F2-A088-40145BE588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870EDCC-4E9A-4823-83BE-F13FCC154377}"/>
              </a:ext>
            </a:extLst>
          </p:cNvPr>
          <p:cNvSpPr>
            <a:spLocks noGrp="1"/>
          </p:cNvSpPr>
          <p:nvPr>
            <p:ph type="dt" sz="half" idx="10"/>
          </p:nvPr>
        </p:nvSpPr>
        <p:spPr/>
        <p:txBody>
          <a:bodyPr/>
          <a:lstStyle/>
          <a:p>
            <a:fld id="{A75CCE4C-9709-4511-B200-3BCB1737B784}" type="datetimeFigureOut">
              <a:rPr lang="nl-NL" smtClean="0"/>
              <a:t>21-9-2020</a:t>
            </a:fld>
            <a:endParaRPr lang="nl-NL"/>
          </a:p>
        </p:txBody>
      </p:sp>
      <p:sp>
        <p:nvSpPr>
          <p:cNvPr id="6" name="Tijdelijke aanduiding voor voettekst 5">
            <a:extLst>
              <a:ext uri="{FF2B5EF4-FFF2-40B4-BE49-F238E27FC236}">
                <a16:creationId xmlns:a16="http://schemas.microsoft.com/office/drawing/2014/main" id="{5C7CA218-AAE7-462A-8E5B-C27528695C6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F52ADAA-D690-47ED-B6E5-C3D3D787AAEA}"/>
              </a:ext>
            </a:extLst>
          </p:cNvPr>
          <p:cNvSpPr>
            <a:spLocks noGrp="1"/>
          </p:cNvSpPr>
          <p:nvPr>
            <p:ph type="sldNum" sz="quarter" idx="12"/>
          </p:nvPr>
        </p:nvSpPr>
        <p:spPr/>
        <p:txBody>
          <a:bodyPr/>
          <a:lstStyle/>
          <a:p>
            <a:fld id="{B36B58C2-AF52-4CFC-8F61-6E9FB97334B6}" type="slidenum">
              <a:rPr lang="nl-NL" smtClean="0"/>
              <a:t>‹nr.›</a:t>
            </a:fld>
            <a:endParaRPr lang="nl-NL"/>
          </a:p>
        </p:txBody>
      </p:sp>
    </p:spTree>
    <p:extLst>
      <p:ext uri="{BB962C8B-B14F-4D97-AF65-F5344CB8AC3E}">
        <p14:creationId xmlns:p14="http://schemas.microsoft.com/office/powerpoint/2010/main" val="127138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B8332AC-3D48-40D0-AFA8-E7B0139932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C355C0B-C036-4766-84F6-63F4E7D284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6DAAB00-C61C-4C86-B8D8-79E0ABCEF5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CCE4C-9709-4511-B200-3BCB1737B784}" type="datetimeFigureOut">
              <a:rPr lang="nl-NL" smtClean="0"/>
              <a:t>21-9-2020</a:t>
            </a:fld>
            <a:endParaRPr lang="nl-NL"/>
          </a:p>
        </p:txBody>
      </p:sp>
      <p:sp>
        <p:nvSpPr>
          <p:cNvPr id="5" name="Tijdelijke aanduiding voor voettekst 4">
            <a:extLst>
              <a:ext uri="{FF2B5EF4-FFF2-40B4-BE49-F238E27FC236}">
                <a16:creationId xmlns:a16="http://schemas.microsoft.com/office/drawing/2014/main" id="{35BB3FC4-5D87-4702-804F-8A1BAABC70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D0D6A7D-3194-46F4-9A54-2BDE0A2864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6B58C2-AF52-4CFC-8F61-6E9FB97334B6}" type="slidenum">
              <a:rPr lang="nl-NL" smtClean="0"/>
              <a:t>‹nr.›</a:t>
            </a:fld>
            <a:endParaRPr lang="nl-NL"/>
          </a:p>
        </p:txBody>
      </p:sp>
    </p:spTree>
    <p:extLst>
      <p:ext uri="{BB962C8B-B14F-4D97-AF65-F5344CB8AC3E}">
        <p14:creationId xmlns:p14="http://schemas.microsoft.com/office/powerpoint/2010/main" val="3684999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youtube.com/watch?v=TiMeTQKKQkI" TargetMode="External"/><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15C3A372-85C1-4118-8CF5-DB6F66C73F69}"/>
              </a:ext>
            </a:extLst>
          </p:cNvPr>
          <p:cNvSpPr>
            <a:spLocks noGrp="1"/>
          </p:cNvSpPr>
          <p:nvPr>
            <p:ph type="ctrTitle"/>
          </p:nvPr>
        </p:nvSpPr>
        <p:spPr>
          <a:xfrm>
            <a:off x="6590966" y="2422464"/>
            <a:ext cx="4805996" cy="1297115"/>
          </a:xfrm>
        </p:spPr>
        <p:txBody>
          <a:bodyPr anchor="t">
            <a:normAutofit/>
          </a:bodyPr>
          <a:lstStyle/>
          <a:p>
            <a:pPr algn="l"/>
            <a:r>
              <a:rPr lang="nl-NL" sz="4400" dirty="0">
                <a:solidFill>
                  <a:srgbClr val="000000"/>
                </a:solidFill>
              </a:rPr>
              <a:t>Infectieleer les 3</a:t>
            </a:r>
          </a:p>
        </p:txBody>
      </p:sp>
      <p:sp>
        <p:nvSpPr>
          <p:cNvPr id="3" name="Ondertitel 2">
            <a:extLst>
              <a:ext uri="{FF2B5EF4-FFF2-40B4-BE49-F238E27FC236}">
                <a16:creationId xmlns:a16="http://schemas.microsoft.com/office/drawing/2014/main" id="{D1516251-77D5-48BE-AF09-BBB449955437}"/>
              </a:ext>
            </a:extLst>
          </p:cNvPr>
          <p:cNvSpPr>
            <a:spLocks noGrp="1"/>
          </p:cNvSpPr>
          <p:nvPr>
            <p:ph type="subTitle" idx="1"/>
          </p:nvPr>
        </p:nvSpPr>
        <p:spPr>
          <a:xfrm>
            <a:off x="6590966" y="3428999"/>
            <a:ext cx="4805691" cy="838831"/>
          </a:xfrm>
        </p:spPr>
        <p:txBody>
          <a:bodyPr anchor="b">
            <a:normAutofit/>
          </a:bodyPr>
          <a:lstStyle/>
          <a:p>
            <a:pPr algn="l"/>
            <a:endParaRPr lang="nl-NL" sz="1800">
              <a:solidFill>
                <a:srgbClr val="000000"/>
              </a:solidFill>
            </a:endParaRP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Skelet">
            <a:extLst>
              <a:ext uri="{FF2B5EF4-FFF2-40B4-BE49-F238E27FC236}">
                <a16:creationId xmlns:a16="http://schemas.microsoft.com/office/drawing/2014/main" id="{FFF338FD-DC50-4A57-A6CA-19BEC88A1E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1581852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321D1D0E-BB9D-4D32-9C73-0D4F777CED67}"/>
              </a:ext>
            </a:extLst>
          </p:cNvPr>
          <p:cNvSpPr>
            <a:spLocks noGrp="1"/>
          </p:cNvSpPr>
          <p:nvPr>
            <p:ph type="title"/>
          </p:nvPr>
        </p:nvSpPr>
        <p:spPr>
          <a:xfrm>
            <a:off x="838200" y="365125"/>
            <a:ext cx="10515600" cy="1325563"/>
          </a:xfrm>
        </p:spPr>
        <p:txBody>
          <a:bodyPr>
            <a:normAutofit/>
          </a:bodyPr>
          <a:lstStyle/>
          <a:p>
            <a:pPr algn="ctr"/>
            <a:r>
              <a:rPr lang="nl-NL" dirty="0"/>
              <a:t>Afweer tegen ziekteverwekkers</a:t>
            </a:r>
            <a:endParaRPr lang="nl-NL"/>
          </a:p>
        </p:txBody>
      </p:sp>
      <p:graphicFrame>
        <p:nvGraphicFramePr>
          <p:cNvPr id="5" name="Tijdelijke aanduiding voor inhoud 2">
            <a:extLst>
              <a:ext uri="{FF2B5EF4-FFF2-40B4-BE49-F238E27FC236}">
                <a16:creationId xmlns:a16="http://schemas.microsoft.com/office/drawing/2014/main" id="{49896FE2-EEA7-4037-8FF0-50F52EDEC9C5}"/>
              </a:ext>
            </a:extLst>
          </p:cNvPr>
          <p:cNvGraphicFramePr>
            <a:graphicFrameLocks noGrp="1"/>
          </p:cNvGraphicFramePr>
          <p:nvPr>
            <p:ph idx="1"/>
            <p:extLst>
              <p:ext uri="{D42A27DB-BD31-4B8C-83A1-F6EECF244321}">
                <p14:modId xmlns:p14="http://schemas.microsoft.com/office/powerpoint/2010/main" val="32355439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3362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963722B-80C1-4F8C-8DF4-ABCDA2D4B131}"/>
              </a:ext>
            </a:extLst>
          </p:cNvPr>
          <p:cNvSpPr>
            <a:spLocks noGrp="1"/>
          </p:cNvSpPr>
          <p:nvPr>
            <p:ph type="title"/>
          </p:nvPr>
        </p:nvSpPr>
        <p:spPr>
          <a:xfrm>
            <a:off x="1006900" y="1188637"/>
            <a:ext cx="3141430" cy="4480726"/>
          </a:xfrm>
        </p:spPr>
        <p:txBody>
          <a:bodyPr>
            <a:normAutofit/>
          </a:bodyPr>
          <a:lstStyle/>
          <a:p>
            <a:pPr algn="r"/>
            <a:r>
              <a:rPr lang="nl-NL" sz="3100"/>
              <a:t>Groepen ziekteverwekkers</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0130A9AA-6D06-4F8B-8D38-6132BB44CC70}"/>
              </a:ext>
            </a:extLst>
          </p:cNvPr>
          <p:cNvSpPr>
            <a:spLocks noGrp="1"/>
          </p:cNvSpPr>
          <p:nvPr>
            <p:ph idx="1"/>
          </p:nvPr>
        </p:nvSpPr>
        <p:spPr>
          <a:xfrm>
            <a:off x="5138928" y="1338729"/>
            <a:ext cx="4795584" cy="4180542"/>
          </a:xfrm>
        </p:spPr>
        <p:txBody>
          <a:bodyPr anchor="ctr">
            <a:normAutofit/>
          </a:bodyPr>
          <a:lstStyle/>
          <a:p>
            <a:r>
              <a:rPr lang="nl-NL" sz="2200">
                <a:latin typeface="Calibri" panose="020F0502020204030204" pitchFamily="34" charset="0"/>
                <a:ea typeface="Calibri" panose="020F0502020204030204" pitchFamily="34" charset="0"/>
                <a:cs typeface="Times New Roman" panose="02020603050405020304" pitchFamily="18" charset="0"/>
              </a:rPr>
              <a:t>Micro-organismen: bacteriën, virussen, schimmels, protozoën</a:t>
            </a:r>
          </a:p>
          <a:p>
            <a:r>
              <a:rPr lang="nl-NL" sz="2200">
                <a:latin typeface="Calibri" panose="020F0502020204030204" pitchFamily="34" charset="0"/>
                <a:cs typeface="Times New Roman" panose="02020603050405020304" pitchFamily="18" charset="0"/>
              </a:rPr>
              <a:t>Macro-organismen: bv. wormen, katten, vliegen, ratten</a:t>
            </a:r>
          </a:p>
          <a:p>
            <a:endParaRPr lang="nl-NL" sz="2200">
              <a:latin typeface="Calibri" panose="020F0502020204030204" pitchFamily="34" charset="0"/>
              <a:cs typeface="Times New Roman" panose="02020603050405020304" pitchFamily="18" charset="0"/>
            </a:endParaRPr>
          </a:p>
          <a:p>
            <a:pPr marL="0" indent="0">
              <a:buNone/>
            </a:pPr>
            <a:r>
              <a:rPr lang="nl-NL" sz="2200">
                <a:latin typeface="Calibri" panose="020F0502020204030204" pitchFamily="34" charset="0"/>
                <a:cs typeface="Times New Roman" panose="02020603050405020304" pitchFamily="18" charset="0"/>
              </a:rPr>
              <a:t>Niet alle micro-organismen zijn pathogeen (ziekmakend), er zijn ook veel nuttige micro-organismen.</a:t>
            </a:r>
          </a:p>
          <a:p>
            <a:pPr marL="0" indent="0">
              <a:buNone/>
            </a:pPr>
            <a:r>
              <a:rPr lang="nl-NL" sz="2200">
                <a:latin typeface="Calibri" panose="020F0502020204030204" pitchFamily="34" charset="0"/>
                <a:cs typeface="Times New Roman" panose="02020603050405020304" pitchFamily="18" charset="0"/>
              </a:rPr>
              <a:t>Als pathogene micro-organismen het lichaam binnen dringen heet dat besmetting.</a:t>
            </a:r>
            <a:endParaRPr lang="nl-NL" sz="2200"/>
          </a:p>
        </p:txBody>
      </p:sp>
    </p:spTree>
    <p:extLst>
      <p:ext uri="{BB962C8B-B14F-4D97-AF65-F5344CB8AC3E}">
        <p14:creationId xmlns:p14="http://schemas.microsoft.com/office/powerpoint/2010/main" val="3007557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8182D11-8E2B-4CE7-8155-0210C810F2AD}"/>
              </a:ext>
            </a:extLst>
          </p:cNvPr>
          <p:cNvSpPr>
            <a:spLocks noGrp="1"/>
          </p:cNvSpPr>
          <p:nvPr>
            <p:ph type="title"/>
          </p:nvPr>
        </p:nvSpPr>
        <p:spPr>
          <a:xfrm>
            <a:off x="1171074" y="1396686"/>
            <a:ext cx="3240506" cy="4064628"/>
          </a:xfrm>
        </p:spPr>
        <p:txBody>
          <a:bodyPr>
            <a:normAutofit/>
          </a:bodyPr>
          <a:lstStyle/>
          <a:p>
            <a:r>
              <a:rPr lang="nl-NL" b="1">
                <a:solidFill>
                  <a:srgbClr val="FFFFFF"/>
                </a:solidFill>
                <a:latin typeface="Arial Black" panose="020B0A04020102020204" pitchFamily="34" charset="0"/>
              </a:rPr>
              <a:t>Hoe komen ze binnen?</a:t>
            </a:r>
            <a:br>
              <a:rPr lang="nl-NL" b="1">
                <a:solidFill>
                  <a:srgbClr val="FFFFFF"/>
                </a:solidFill>
                <a:latin typeface="Arial Black" panose="020B0A04020102020204" pitchFamily="34" charset="0"/>
              </a:rPr>
            </a:br>
            <a:endParaRPr lang="nl-NL">
              <a:solidFill>
                <a:srgbClr val="FFFFFF"/>
              </a:solidFill>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77BFFE8B-4422-48B4-909F-A446B758FC86}"/>
              </a:ext>
            </a:extLst>
          </p:cNvPr>
          <p:cNvSpPr>
            <a:spLocks noGrp="1"/>
          </p:cNvSpPr>
          <p:nvPr>
            <p:ph idx="1"/>
          </p:nvPr>
        </p:nvSpPr>
        <p:spPr>
          <a:xfrm>
            <a:off x="5370153" y="1526033"/>
            <a:ext cx="5536397" cy="3935281"/>
          </a:xfrm>
        </p:spPr>
        <p:txBody>
          <a:bodyPr>
            <a:normAutofit/>
          </a:bodyPr>
          <a:lstStyle/>
          <a:p>
            <a:pPr>
              <a:buFont typeface="Symbol" panose="05050102010706020507" pitchFamily="18" charset="2"/>
              <a:buChar char="·"/>
            </a:pPr>
            <a:r>
              <a:rPr lang="nl-NL" sz="2600" b="1">
                <a:latin typeface="Arial Black" panose="020B0A04020102020204" pitchFamily="34" charset="0"/>
              </a:rPr>
              <a:t>inademing (griep, tbc, kinkhoest)</a:t>
            </a:r>
          </a:p>
          <a:p>
            <a:pPr>
              <a:buFont typeface="Symbol" panose="05050102010706020507" pitchFamily="18" charset="2"/>
              <a:buChar char="·"/>
            </a:pPr>
            <a:r>
              <a:rPr lang="nl-NL" sz="2600" b="1">
                <a:latin typeface="Arial Black" panose="020B0A04020102020204" pitchFamily="34" charset="0"/>
              </a:rPr>
              <a:t>huid/slijmvliezen (wondjes)</a:t>
            </a:r>
          </a:p>
          <a:p>
            <a:pPr>
              <a:buFont typeface="Symbol" panose="05050102010706020507" pitchFamily="18" charset="2"/>
              <a:buChar char="·"/>
            </a:pPr>
            <a:r>
              <a:rPr lang="nl-NL" sz="2600" b="1">
                <a:latin typeface="Arial Black" panose="020B0A04020102020204" pitchFamily="34" charset="0"/>
              </a:rPr>
              <a:t>maagdarmkanaal (buiktyfus, voedselinfectie)</a:t>
            </a:r>
          </a:p>
          <a:p>
            <a:pPr>
              <a:buFont typeface="Symbol" panose="05050102010706020507" pitchFamily="18" charset="2"/>
              <a:buChar char="·"/>
            </a:pPr>
            <a:r>
              <a:rPr lang="nl-NL" sz="2600" b="1">
                <a:latin typeface="Arial Black" panose="020B0A04020102020204" pitchFamily="34" charset="0"/>
              </a:rPr>
              <a:t>bloed (malariamug, besmette naald, besmet bloed</a:t>
            </a:r>
          </a:p>
          <a:p>
            <a:pPr marL="0" indent="0">
              <a:buNone/>
            </a:pPr>
            <a:endParaRPr lang="nl-NL" sz="2600"/>
          </a:p>
        </p:txBody>
      </p:sp>
    </p:spTree>
    <p:extLst>
      <p:ext uri="{BB962C8B-B14F-4D97-AF65-F5344CB8AC3E}">
        <p14:creationId xmlns:p14="http://schemas.microsoft.com/office/powerpoint/2010/main" val="26996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10">
            <a:extLst>
              <a:ext uri="{FF2B5EF4-FFF2-40B4-BE49-F238E27FC236}">
                <a16:creationId xmlns:a16="http://schemas.microsoft.com/office/drawing/2014/main" id="{DE09615D-24FD-4086-87D4-3BC6FF4383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12">
            <a:extLst>
              <a:ext uri="{FF2B5EF4-FFF2-40B4-BE49-F238E27FC236}">
                <a16:creationId xmlns:a16="http://schemas.microsoft.com/office/drawing/2014/main" id="{2CD1987F-8813-4F4A-BE57-BB00FB4F081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el 1">
            <a:extLst>
              <a:ext uri="{FF2B5EF4-FFF2-40B4-BE49-F238E27FC236}">
                <a16:creationId xmlns:a16="http://schemas.microsoft.com/office/drawing/2014/main" id="{B72C5E3F-B814-4ED3-BEB6-1B435A04B31C}"/>
              </a:ext>
            </a:extLst>
          </p:cNvPr>
          <p:cNvSpPr>
            <a:spLocks noGrp="1"/>
          </p:cNvSpPr>
          <p:nvPr>
            <p:ph type="title"/>
          </p:nvPr>
        </p:nvSpPr>
        <p:spPr>
          <a:xfrm>
            <a:off x="6738267" y="802955"/>
            <a:ext cx="4333814" cy="1454051"/>
          </a:xfrm>
        </p:spPr>
        <p:txBody>
          <a:bodyPr>
            <a:normAutofit/>
          </a:bodyPr>
          <a:lstStyle/>
          <a:p>
            <a:r>
              <a:rPr lang="nl-NL" sz="3600">
                <a:solidFill>
                  <a:srgbClr val="000000"/>
                </a:solidFill>
              </a:rPr>
              <a:t>Bacteriën</a:t>
            </a:r>
            <a:br>
              <a:rPr lang="nl-NL" sz="3600">
                <a:solidFill>
                  <a:srgbClr val="000000"/>
                </a:solidFill>
              </a:rPr>
            </a:br>
            <a:endParaRPr lang="nl-NL" sz="3600">
              <a:solidFill>
                <a:srgbClr val="000000"/>
              </a:solidFill>
            </a:endParaRPr>
          </a:p>
        </p:txBody>
      </p:sp>
      <p:sp>
        <p:nvSpPr>
          <p:cNvPr id="25" name="Freeform 67">
            <a:extLst>
              <a:ext uri="{FF2B5EF4-FFF2-40B4-BE49-F238E27FC236}">
                <a16:creationId xmlns:a16="http://schemas.microsoft.com/office/drawing/2014/main" id="{68C00EAE-4816-44D0-8DA9-3F070179BA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53036"/>
            <a:ext cx="3242130" cy="2704964"/>
          </a:xfrm>
          <a:custGeom>
            <a:avLst/>
            <a:gdLst>
              <a:gd name="connsiteX0" fmla="*/ 1465277 w 3242130"/>
              <a:gd name="connsiteY0" fmla="*/ 0 h 2704964"/>
              <a:gd name="connsiteX1" fmla="*/ 3242130 w 3242130"/>
              <a:gd name="connsiteY1" fmla="*/ 1776853 h 2704964"/>
              <a:gd name="connsiteX2" fmla="*/ 3027674 w 3242130"/>
              <a:gd name="connsiteY2" fmla="*/ 2623807 h 2704964"/>
              <a:gd name="connsiteX3" fmla="*/ 2978369 w 3242130"/>
              <a:gd name="connsiteY3" fmla="*/ 2704964 h 2704964"/>
              <a:gd name="connsiteX4" fmla="*/ 0 w 3242130"/>
              <a:gd name="connsiteY4" fmla="*/ 2704964 h 2704964"/>
              <a:gd name="connsiteX5" fmla="*/ 0 w 3242130"/>
              <a:gd name="connsiteY5" fmla="*/ 772542 h 2704964"/>
              <a:gd name="connsiteX6" fmla="*/ 94171 w 3242130"/>
              <a:gd name="connsiteY6" fmla="*/ 646610 h 2704964"/>
              <a:gd name="connsiteX7" fmla="*/ 1465277 w 3242130"/>
              <a:gd name="connsiteY7" fmla="*/ 0 h 2704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42130" h="2704964">
                <a:moveTo>
                  <a:pt x="1465277" y="0"/>
                </a:moveTo>
                <a:cubicBezTo>
                  <a:pt x="2446606" y="0"/>
                  <a:pt x="3242130" y="795524"/>
                  <a:pt x="3242130" y="1776853"/>
                </a:cubicBezTo>
                <a:cubicBezTo>
                  <a:pt x="3242130" y="2083519"/>
                  <a:pt x="3164442" y="2372039"/>
                  <a:pt x="3027674" y="2623807"/>
                </a:cubicBezTo>
                <a:lnTo>
                  <a:pt x="2978369" y="2704964"/>
                </a:lnTo>
                <a:lnTo>
                  <a:pt x="0" y="2704964"/>
                </a:lnTo>
                <a:lnTo>
                  <a:pt x="0" y="772542"/>
                </a:lnTo>
                <a:lnTo>
                  <a:pt x="94171" y="646610"/>
                </a:lnTo>
                <a:cubicBezTo>
                  <a:pt x="420072" y="251709"/>
                  <a:pt x="913280" y="0"/>
                  <a:pt x="1465277"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16">
            <a:extLst>
              <a:ext uri="{FF2B5EF4-FFF2-40B4-BE49-F238E27FC236}">
                <a16:creationId xmlns:a16="http://schemas.microsoft.com/office/drawing/2014/main" id="{D5391212-5277-4C05-9E96-E724C9611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5971" y="2816635"/>
            <a:ext cx="2865340" cy="2865340"/>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65">
            <a:extLst>
              <a:ext uri="{FF2B5EF4-FFF2-40B4-BE49-F238E27FC236}">
                <a16:creationId xmlns:a16="http://schemas.microsoft.com/office/drawing/2014/main" id="{0B331F10-0144-4133-AB48-EDEFB3546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090921" cy="3465906"/>
          </a:xfrm>
          <a:custGeom>
            <a:avLst/>
            <a:gdLst>
              <a:gd name="connsiteX0" fmla="*/ 0 w 4090921"/>
              <a:gd name="connsiteY0" fmla="*/ 0 h 3465906"/>
              <a:gd name="connsiteX1" fmla="*/ 3746474 w 4090921"/>
              <a:gd name="connsiteY1" fmla="*/ 0 h 3465906"/>
              <a:gd name="connsiteX2" fmla="*/ 3817144 w 4090921"/>
              <a:gd name="connsiteY2" fmla="*/ 116327 h 3465906"/>
              <a:gd name="connsiteX3" fmla="*/ 4090921 w 4090921"/>
              <a:gd name="connsiteY3" fmla="*/ 1197557 h 3465906"/>
              <a:gd name="connsiteX4" fmla="*/ 1822572 w 4090921"/>
              <a:gd name="connsiteY4" fmla="*/ 3465906 h 3465906"/>
              <a:gd name="connsiteX5" fmla="*/ 72204 w 4090921"/>
              <a:gd name="connsiteY5" fmla="*/ 2640438 h 3465906"/>
              <a:gd name="connsiteX6" fmla="*/ 0 w 4090921"/>
              <a:gd name="connsiteY6" fmla="*/ 2543882 h 3465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90921" h="3465906">
                <a:moveTo>
                  <a:pt x="0" y="0"/>
                </a:moveTo>
                <a:lnTo>
                  <a:pt x="3746474" y="0"/>
                </a:lnTo>
                <a:lnTo>
                  <a:pt x="3817144" y="116327"/>
                </a:lnTo>
                <a:cubicBezTo>
                  <a:pt x="3991744" y="437737"/>
                  <a:pt x="4090921" y="806065"/>
                  <a:pt x="4090921" y="1197557"/>
                </a:cubicBezTo>
                <a:cubicBezTo>
                  <a:pt x="4090921" y="2450332"/>
                  <a:pt x="3075348" y="3465906"/>
                  <a:pt x="1822572" y="3465906"/>
                </a:cubicBezTo>
                <a:cubicBezTo>
                  <a:pt x="1117886" y="3465906"/>
                  <a:pt x="488252" y="3144572"/>
                  <a:pt x="72204" y="2640438"/>
                </a:cubicBezTo>
                <a:lnTo>
                  <a:pt x="0" y="2543882"/>
                </a:ln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Afbeelding 5">
            <a:extLst>
              <a:ext uri="{FF2B5EF4-FFF2-40B4-BE49-F238E27FC236}">
                <a16:creationId xmlns:a16="http://schemas.microsoft.com/office/drawing/2014/main" id="{494B40A8-9D80-4770-BDF8-2C0A7BA89F20}"/>
              </a:ext>
            </a:extLst>
          </p:cNvPr>
          <p:cNvPicPr>
            <a:picLocks noChangeAspect="1"/>
          </p:cNvPicPr>
          <p:nvPr/>
        </p:nvPicPr>
        <p:blipFill rotWithShape="1">
          <a:blip r:embed="rId3">
            <a:alphaModFix/>
          </a:blip>
          <a:srcRect t="9688" r="4" b="4"/>
          <a:stretch/>
        </p:blipFill>
        <p:spPr>
          <a:xfrm>
            <a:off x="20" y="4310923"/>
            <a:ext cx="3083422" cy="2547077"/>
          </a:xfrm>
          <a:custGeom>
            <a:avLst/>
            <a:gdLst/>
            <a:ahLst/>
            <a:cxnLst/>
            <a:rect l="l" t="t" r="r" b="b"/>
            <a:pathLst>
              <a:path w="3083442" h="2547077">
                <a:moveTo>
                  <a:pt x="1464476" y="0"/>
                </a:moveTo>
                <a:cubicBezTo>
                  <a:pt x="2358607" y="0"/>
                  <a:pt x="3083442" y="724836"/>
                  <a:pt x="3083442" y="1618966"/>
                </a:cubicBezTo>
                <a:cubicBezTo>
                  <a:pt x="3083442" y="1954265"/>
                  <a:pt x="2981512" y="2265757"/>
                  <a:pt x="2806948" y="2524145"/>
                </a:cubicBezTo>
                <a:lnTo>
                  <a:pt x="2789800" y="2547077"/>
                </a:lnTo>
                <a:lnTo>
                  <a:pt x="139152" y="2547077"/>
                </a:lnTo>
                <a:lnTo>
                  <a:pt x="122004" y="2524145"/>
                </a:lnTo>
                <a:cubicBezTo>
                  <a:pt x="92910" y="2481081"/>
                  <a:pt x="65834" y="2436541"/>
                  <a:pt x="40911" y="2390661"/>
                </a:cubicBezTo>
                <a:lnTo>
                  <a:pt x="0" y="2305737"/>
                </a:lnTo>
                <a:lnTo>
                  <a:pt x="0" y="932195"/>
                </a:lnTo>
                <a:lnTo>
                  <a:pt x="40911" y="847271"/>
                </a:lnTo>
                <a:cubicBezTo>
                  <a:pt x="315065" y="342598"/>
                  <a:pt x="849762" y="0"/>
                  <a:pt x="1464476" y="0"/>
                </a:cubicBezTo>
                <a:close/>
              </a:path>
            </a:pathLst>
          </a:custGeom>
          <a:effectLst>
            <a:softEdge rad="0"/>
          </a:effectLst>
        </p:spPr>
      </p:pic>
      <p:pic>
        <p:nvPicPr>
          <p:cNvPr id="4" name="Afbeelding 3">
            <a:extLst>
              <a:ext uri="{FF2B5EF4-FFF2-40B4-BE49-F238E27FC236}">
                <a16:creationId xmlns:a16="http://schemas.microsoft.com/office/drawing/2014/main" id="{19ADD6B2-F2B3-40AF-AAC1-9014B7F30309}"/>
              </a:ext>
            </a:extLst>
          </p:cNvPr>
          <p:cNvPicPr>
            <a:picLocks noChangeAspect="1"/>
          </p:cNvPicPr>
          <p:nvPr/>
        </p:nvPicPr>
        <p:blipFill rotWithShape="1">
          <a:blip r:embed="rId4">
            <a:alphaModFix/>
          </a:blip>
          <a:srcRect t="14216" r="-2" b="-2"/>
          <a:stretch/>
        </p:blipFill>
        <p:spPr>
          <a:xfrm>
            <a:off x="3532736" y="2984162"/>
            <a:ext cx="2555402" cy="2555402"/>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5" name="Afbeelding 4">
            <a:extLst>
              <a:ext uri="{FF2B5EF4-FFF2-40B4-BE49-F238E27FC236}">
                <a16:creationId xmlns:a16="http://schemas.microsoft.com/office/drawing/2014/main" id="{4ADCCDEF-8B9B-4382-B859-FE58C28E8381}"/>
              </a:ext>
            </a:extLst>
          </p:cNvPr>
          <p:cNvPicPr>
            <a:picLocks noChangeAspect="1"/>
          </p:cNvPicPr>
          <p:nvPr/>
        </p:nvPicPr>
        <p:blipFill rotWithShape="1">
          <a:blip r:embed="rId5">
            <a:alphaModFix/>
          </a:blip>
          <a:srcRect t="12335" r="-1" b="12409"/>
          <a:stretch/>
        </p:blipFill>
        <p:spPr>
          <a:xfrm>
            <a:off x="1" y="-1"/>
            <a:ext cx="3943111" cy="3318096"/>
          </a:xfrm>
          <a:custGeom>
            <a:avLst/>
            <a:gdLst/>
            <a:ahLst/>
            <a:cxnLst/>
            <a:rect l="l" t="t" r="r" b="b"/>
            <a:pathLst>
              <a:path w="3943111" h="3318096">
                <a:moveTo>
                  <a:pt x="73119" y="0"/>
                </a:moveTo>
                <a:lnTo>
                  <a:pt x="3572026" y="0"/>
                </a:lnTo>
                <a:lnTo>
                  <a:pt x="3580957" y="11944"/>
                </a:lnTo>
                <a:cubicBezTo>
                  <a:pt x="3809602" y="350384"/>
                  <a:pt x="3943111" y="758379"/>
                  <a:pt x="3943111" y="1197557"/>
                </a:cubicBezTo>
                <a:cubicBezTo>
                  <a:pt x="3943111" y="2368699"/>
                  <a:pt x="2993714" y="3318096"/>
                  <a:pt x="1822572" y="3318096"/>
                </a:cubicBezTo>
                <a:cubicBezTo>
                  <a:pt x="1090609" y="3318096"/>
                  <a:pt x="445264" y="2947238"/>
                  <a:pt x="64188" y="2383171"/>
                </a:cubicBezTo>
                <a:lnTo>
                  <a:pt x="0" y="2277515"/>
                </a:lnTo>
                <a:lnTo>
                  <a:pt x="0" y="117600"/>
                </a:lnTo>
                <a:lnTo>
                  <a:pt x="64188" y="11944"/>
                </a:lnTo>
                <a:close/>
              </a:path>
            </a:pathLst>
          </a:custGeom>
          <a:effectLst>
            <a:softEdge rad="0"/>
          </a:effectLst>
        </p:spPr>
      </p:pic>
      <p:sp>
        <p:nvSpPr>
          <p:cNvPr id="3" name="Tijdelijke aanduiding voor inhoud 2">
            <a:extLst>
              <a:ext uri="{FF2B5EF4-FFF2-40B4-BE49-F238E27FC236}">
                <a16:creationId xmlns:a16="http://schemas.microsoft.com/office/drawing/2014/main" id="{33984338-7B86-43F9-9ED0-0A63B1AFDB55}"/>
              </a:ext>
            </a:extLst>
          </p:cNvPr>
          <p:cNvSpPr>
            <a:spLocks noGrp="1"/>
          </p:cNvSpPr>
          <p:nvPr>
            <p:ph idx="1"/>
          </p:nvPr>
        </p:nvSpPr>
        <p:spPr>
          <a:xfrm>
            <a:off x="6734684" y="2421682"/>
            <a:ext cx="4333468" cy="3639289"/>
          </a:xfrm>
        </p:spPr>
        <p:txBody>
          <a:bodyPr anchor="ctr">
            <a:normAutofit/>
          </a:bodyPr>
          <a:lstStyle/>
          <a:p>
            <a:r>
              <a:rPr lang="nl-NL" sz="1100">
                <a:solidFill>
                  <a:srgbClr val="000000"/>
                </a:solidFill>
              </a:rPr>
              <a:t>Er zijn verschillende soorten, met verschillende vormen. Bv. spiraalvormig, staafvormig of rond (kokken)</a:t>
            </a:r>
          </a:p>
          <a:p>
            <a:r>
              <a:rPr lang="nl-NL" sz="1100">
                <a:solidFill>
                  <a:srgbClr val="000000"/>
                </a:solidFill>
              </a:rPr>
              <a:t>Bacteriën vermenigvuldigen zich door zich te delen</a:t>
            </a:r>
          </a:p>
          <a:p>
            <a:pPr marL="0" indent="0">
              <a:buNone/>
            </a:pPr>
            <a:endParaRPr lang="nl-NL" sz="1100">
              <a:solidFill>
                <a:srgbClr val="000000"/>
              </a:solidFill>
            </a:endParaRPr>
          </a:p>
          <a:p>
            <a:pPr marL="0" indent="0">
              <a:buNone/>
            </a:pPr>
            <a:endParaRPr lang="nl-NL" sz="1100">
              <a:solidFill>
                <a:srgbClr val="000000"/>
              </a:solidFill>
            </a:endParaRPr>
          </a:p>
          <a:p>
            <a:pPr marL="0" indent="0">
              <a:buNone/>
            </a:pPr>
            <a:endParaRPr lang="nl-NL" sz="1100">
              <a:solidFill>
                <a:srgbClr val="000000"/>
              </a:solidFill>
            </a:endParaRPr>
          </a:p>
          <a:p>
            <a:pPr marL="0" indent="0">
              <a:buNone/>
            </a:pPr>
            <a:endParaRPr lang="nl-NL" sz="1100">
              <a:solidFill>
                <a:srgbClr val="000000"/>
              </a:solidFill>
            </a:endParaRPr>
          </a:p>
          <a:p>
            <a:r>
              <a:rPr lang="nl-NL" sz="1100">
                <a:solidFill>
                  <a:srgbClr val="000000"/>
                </a:solidFill>
              </a:rPr>
              <a:t>Besmetting-incubatietijd-infectie/ontsteking</a:t>
            </a:r>
          </a:p>
          <a:p>
            <a:r>
              <a:rPr lang="nl-NL" sz="1100">
                <a:solidFill>
                  <a:srgbClr val="000000"/>
                </a:solidFill>
              </a:rPr>
              <a:t>Plaatselijke ontstekingsreactie van het lichaam: </a:t>
            </a:r>
          </a:p>
          <a:p>
            <a:pPr marL="0" indent="0">
              <a:buNone/>
            </a:pPr>
            <a:r>
              <a:rPr lang="nl-NL" sz="1100">
                <a:solidFill>
                  <a:srgbClr val="000000"/>
                </a:solidFill>
              </a:rPr>
              <a:t>	Pijn, warmte, roodheid, zwelling, gestoorde functie</a:t>
            </a:r>
          </a:p>
          <a:p>
            <a:r>
              <a:rPr lang="nl-NL" sz="1100">
                <a:solidFill>
                  <a:srgbClr val="000000"/>
                </a:solidFill>
              </a:rPr>
              <a:t>Algehele ontstekingsreactie van het lichaam:</a:t>
            </a:r>
          </a:p>
          <a:p>
            <a:pPr marL="0" indent="0">
              <a:buNone/>
            </a:pPr>
            <a:r>
              <a:rPr lang="nl-NL" sz="1100">
                <a:solidFill>
                  <a:srgbClr val="000000"/>
                </a:solidFill>
              </a:rPr>
              <a:t>	Moeheid, koorts, niet lekker voelen</a:t>
            </a:r>
          </a:p>
          <a:p>
            <a:pPr marL="0" indent="0">
              <a:buNone/>
            </a:pPr>
            <a:endParaRPr lang="nl-NL" sz="1100">
              <a:solidFill>
                <a:srgbClr val="000000"/>
              </a:solidFill>
            </a:endParaRPr>
          </a:p>
        </p:txBody>
      </p:sp>
    </p:spTree>
    <p:extLst>
      <p:ext uri="{BB962C8B-B14F-4D97-AF65-F5344CB8AC3E}">
        <p14:creationId xmlns:p14="http://schemas.microsoft.com/office/powerpoint/2010/main" val="349386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B8FBD64-38FB-458D-93AD-F14086639BA5}"/>
              </a:ext>
            </a:extLst>
          </p:cNvPr>
          <p:cNvSpPr>
            <a:spLocks noGrp="1"/>
          </p:cNvSpPr>
          <p:nvPr>
            <p:ph type="title"/>
          </p:nvPr>
        </p:nvSpPr>
        <p:spPr>
          <a:xfrm>
            <a:off x="1389278" y="1233241"/>
            <a:ext cx="3240506" cy="4064628"/>
          </a:xfrm>
        </p:spPr>
        <p:txBody>
          <a:bodyPr>
            <a:normAutofit/>
          </a:bodyPr>
          <a:lstStyle/>
          <a:p>
            <a:r>
              <a:rPr lang="nl-NL">
                <a:solidFill>
                  <a:srgbClr val="FFFFFF"/>
                </a:solidFill>
              </a:rPr>
              <a:t>Antibiotica</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8670A5CE-988B-4833-BCBB-B5D5A80EB5D0}"/>
              </a:ext>
            </a:extLst>
          </p:cNvPr>
          <p:cNvSpPr>
            <a:spLocks noGrp="1"/>
          </p:cNvSpPr>
          <p:nvPr>
            <p:ph idx="1"/>
          </p:nvPr>
        </p:nvSpPr>
        <p:spPr>
          <a:xfrm>
            <a:off x="6096000" y="820880"/>
            <a:ext cx="5257799" cy="4889350"/>
          </a:xfrm>
        </p:spPr>
        <p:txBody>
          <a:bodyPr anchor="t">
            <a:normAutofit/>
          </a:bodyPr>
          <a:lstStyle/>
          <a:p>
            <a:r>
              <a:rPr lang="nl-NL" dirty="0"/>
              <a:t>Deze werken uitsluitend op bacteriële infecties!</a:t>
            </a:r>
          </a:p>
          <a:p>
            <a:endParaRPr lang="nl-NL" dirty="0"/>
          </a:p>
          <a:p>
            <a:r>
              <a:rPr lang="nl-NL" dirty="0"/>
              <a:t>Teveel gebruik zorgt dat je resistent wordt!!!</a:t>
            </a:r>
          </a:p>
          <a:p>
            <a:pPr marL="0" indent="0">
              <a:buNone/>
            </a:pPr>
            <a:endParaRPr lang="nl-NL" dirty="0"/>
          </a:p>
          <a:p>
            <a:pPr marL="0" indent="0">
              <a:buNone/>
            </a:pPr>
            <a:r>
              <a:rPr lang="nl-NL" dirty="0"/>
              <a:t>Het lichaam maakt zelf ook antistoffen aan. Het is goed dat het lichaam het eigen immuunsysteem versterkt.</a:t>
            </a: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624825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48D516D-38C9-425D-8F34-7CAA00E3CA70}"/>
              </a:ext>
            </a:extLst>
          </p:cNvPr>
          <p:cNvSpPr>
            <a:spLocks noGrp="1"/>
          </p:cNvSpPr>
          <p:nvPr>
            <p:ph type="title"/>
          </p:nvPr>
        </p:nvSpPr>
        <p:spPr>
          <a:xfrm>
            <a:off x="1389278" y="1233241"/>
            <a:ext cx="3240506" cy="4064628"/>
          </a:xfrm>
        </p:spPr>
        <p:txBody>
          <a:bodyPr>
            <a:normAutofit/>
          </a:bodyPr>
          <a:lstStyle/>
          <a:p>
            <a:r>
              <a:rPr lang="nl-NL">
                <a:solidFill>
                  <a:srgbClr val="FFFFFF"/>
                </a:solidFill>
              </a:rPr>
              <a:t>Infecties veroorzaakt door bacteriën - voorbeelden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462C0D24-A533-4897-81F8-737CC8725669}"/>
              </a:ext>
            </a:extLst>
          </p:cNvPr>
          <p:cNvSpPr>
            <a:spLocks noGrp="1"/>
          </p:cNvSpPr>
          <p:nvPr>
            <p:ph idx="1"/>
          </p:nvPr>
        </p:nvSpPr>
        <p:spPr>
          <a:xfrm>
            <a:off x="6096000" y="820880"/>
            <a:ext cx="5257799" cy="4889350"/>
          </a:xfrm>
        </p:spPr>
        <p:txBody>
          <a:bodyPr anchor="t">
            <a:normAutofit/>
          </a:bodyPr>
          <a:lstStyle/>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blaasontsteking, </a:t>
            </a:r>
          </a:p>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Nierbekkenontsteking,</a:t>
            </a:r>
          </a:p>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Longontsteking, </a:t>
            </a:r>
          </a:p>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Steenpuist,</a:t>
            </a:r>
          </a:p>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kinkhoest, </a:t>
            </a:r>
          </a:p>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Wondroos,</a:t>
            </a:r>
          </a:p>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tbc, </a:t>
            </a:r>
          </a:p>
          <a:p>
            <a:pPr marL="457200">
              <a:spcAft>
                <a:spcPts val="0"/>
              </a:spcAft>
            </a:pPr>
            <a:r>
              <a:rPr lang="nl-NL">
                <a:latin typeface="Calibri" panose="020F0502020204030204" pitchFamily="34" charset="0"/>
                <a:ea typeface="Calibri" panose="020F0502020204030204" pitchFamily="34" charset="0"/>
                <a:cs typeface="Times New Roman" panose="02020603050405020304" pitchFamily="18" charset="0"/>
              </a:rPr>
              <a:t>Lyme,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meningitis (nekkramp)</a:t>
            </a:r>
          </a:p>
          <a:p>
            <a:endParaRPr lang="nl-NL"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97712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EFE4EC5-7D7B-4DDE-94F4-2D92447B641E}"/>
              </a:ext>
            </a:extLst>
          </p:cNvPr>
          <p:cNvSpPr>
            <a:spLocks noGrp="1"/>
          </p:cNvSpPr>
          <p:nvPr>
            <p:ph type="title"/>
          </p:nvPr>
        </p:nvSpPr>
        <p:spPr>
          <a:xfrm>
            <a:off x="1171074" y="1396686"/>
            <a:ext cx="3240506" cy="4064628"/>
          </a:xfrm>
        </p:spPr>
        <p:txBody>
          <a:bodyPr>
            <a:normAutofit/>
          </a:bodyPr>
          <a:lstStyle/>
          <a:p>
            <a:r>
              <a:rPr lang="nl-NL">
                <a:solidFill>
                  <a:srgbClr val="FFFFFF"/>
                </a:solidFill>
              </a:rPr>
              <a:t>Virussen</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537B473D-4BA0-4AED-BF31-D9ED43D74E99}"/>
              </a:ext>
            </a:extLst>
          </p:cNvPr>
          <p:cNvSpPr>
            <a:spLocks noGrp="1"/>
          </p:cNvSpPr>
          <p:nvPr>
            <p:ph idx="1"/>
          </p:nvPr>
        </p:nvSpPr>
        <p:spPr>
          <a:xfrm>
            <a:off x="5370153" y="1526033"/>
            <a:ext cx="5536397" cy="3935281"/>
          </a:xfrm>
        </p:spPr>
        <p:txBody>
          <a:bodyPr>
            <a:normAutofit/>
          </a:bodyPr>
          <a:lstStyle/>
          <a:p>
            <a:r>
              <a:rPr lang="nl-NL" dirty="0"/>
              <a:t>Een micro-organisme dat zich voortplant door een lichaamscel binnen te dringen, zichzelf te kopiëren. De cel wordt hierbij vernietigd en het virus gaat verder naar de volgende cel, waar het op dezelfde manier te werk gaat.</a:t>
            </a:r>
          </a:p>
        </p:txBody>
      </p:sp>
    </p:spTree>
    <p:extLst>
      <p:ext uri="{BB962C8B-B14F-4D97-AF65-F5344CB8AC3E}">
        <p14:creationId xmlns:p14="http://schemas.microsoft.com/office/powerpoint/2010/main" val="3400445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0168F44-213C-4F34-A70B-2AEE7AC0978E}"/>
              </a:ext>
            </a:extLst>
          </p:cNvPr>
          <p:cNvSpPr>
            <a:spLocks noGrp="1"/>
          </p:cNvSpPr>
          <p:nvPr>
            <p:ph type="title"/>
          </p:nvPr>
        </p:nvSpPr>
        <p:spPr>
          <a:xfrm>
            <a:off x="956826" y="1112969"/>
            <a:ext cx="3937298" cy="4166010"/>
          </a:xfrm>
        </p:spPr>
        <p:txBody>
          <a:bodyPr>
            <a:normAutofit/>
          </a:bodyPr>
          <a:lstStyle/>
          <a:p>
            <a:r>
              <a:rPr lang="nl-NL">
                <a:solidFill>
                  <a:srgbClr val="FFFFFF"/>
                </a:solidFill>
              </a:rPr>
              <a:t>Infecties veroorzaakt door een virus - voorbeelden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33EB3888-78B3-4E05-B2B1-84808BEA2BA3}"/>
              </a:ext>
            </a:extLst>
          </p:cNvPr>
          <p:cNvSpPr>
            <a:spLocks noGrp="1"/>
          </p:cNvSpPr>
          <p:nvPr>
            <p:ph idx="1"/>
          </p:nvPr>
        </p:nvSpPr>
        <p:spPr>
          <a:xfrm>
            <a:off x="6096000" y="820880"/>
            <a:ext cx="5257799" cy="4889350"/>
          </a:xfrm>
        </p:spPr>
        <p:txBody>
          <a:bodyPr anchor="t">
            <a:normAutofit/>
          </a:bodyPr>
          <a:lstStyle/>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verkoudheid,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griep (influenza),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acute darminfectie,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waterpokken, gordelroos,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koortslip,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Pfeiffer,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AIDS, </a:t>
            </a:r>
          </a:p>
          <a:p>
            <a:pPr marL="457200">
              <a:spcAft>
                <a:spcPts val="800"/>
              </a:spcAft>
            </a:pPr>
            <a:r>
              <a:rPr lang="nl-NL">
                <a:latin typeface="Calibri" panose="020F0502020204030204" pitchFamily="34" charset="0"/>
                <a:ea typeface="Calibri" panose="020F0502020204030204" pitchFamily="34" charset="0"/>
                <a:cs typeface="Times New Roman" panose="02020603050405020304" pitchFamily="18" charset="0"/>
              </a:rPr>
              <a:t>meningitis</a:t>
            </a:r>
          </a:p>
          <a:p>
            <a:endParaRPr lang="nl-NL"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14077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8D28B32A-89F6-46FC-958F-E539F7A009B7}"/>
              </a:ext>
            </a:extLst>
          </p:cNvPr>
          <p:cNvSpPr>
            <a:spLocks noGrp="1"/>
          </p:cNvSpPr>
          <p:nvPr>
            <p:ph type="title"/>
          </p:nvPr>
        </p:nvSpPr>
        <p:spPr>
          <a:xfrm>
            <a:off x="6590662" y="4267832"/>
            <a:ext cx="4805996" cy="1297115"/>
          </a:xfrm>
        </p:spPr>
        <p:txBody>
          <a:bodyPr vert="horz" lIns="91440" tIns="45720" rIns="91440" bIns="45720" rtlCol="0" anchor="t">
            <a:normAutofit/>
          </a:bodyPr>
          <a:lstStyle/>
          <a:p>
            <a:r>
              <a:rPr lang="en-US" kern="1200">
                <a:solidFill>
                  <a:srgbClr val="000000"/>
                </a:solidFill>
                <a:latin typeface="+mj-lt"/>
                <a:ea typeface="+mj-ea"/>
                <a:cs typeface="+mj-cs"/>
              </a:rPr>
              <a:t>Video</a:t>
            </a:r>
          </a:p>
        </p:txBody>
      </p:sp>
      <p:sp>
        <p:nvSpPr>
          <p:cNvPr id="18"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Graphic 10" descr="Video camera">
            <a:extLst>
              <a:ext uri="{FF2B5EF4-FFF2-40B4-BE49-F238E27FC236}">
                <a16:creationId xmlns:a16="http://schemas.microsoft.com/office/drawing/2014/main" id="{71E173E9-E7FE-40CB-9E6D-6B2E0781BF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
        <p:nvSpPr>
          <p:cNvPr id="7" name="Rechthoek 6">
            <a:extLst>
              <a:ext uri="{FF2B5EF4-FFF2-40B4-BE49-F238E27FC236}">
                <a16:creationId xmlns:a16="http://schemas.microsoft.com/office/drawing/2014/main" id="{3D18E231-E90F-4911-B750-3073C3A8780F}"/>
              </a:ext>
            </a:extLst>
          </p:cNvPr>
          <p:cNvSpPr/>
          <p:nvPr/>
        </p:nvSpPr>
        <p:spPr>
          <a:xfrm>
            <a:off x="1038687" y="1890945"/>
            <a:ext cx="3103011" cy="723275"/>
          </a:xfrm>
          <a:prstGeom prst="rect">
            <a:avLst/>
          </a:prstGeom>
        </p:spPr>
        <p:txBody>
          <a:bodyPr wrap="square">
            <a:spAutoFit/>
          </a:bodyPr>
          <a:lstStyle/>
          <a:p>
            <a:pPr>
              <a:spcAft>
                <a:spcPts val="600"/>
              </a:spcAft>
            </a:pPr>
            <a:r>
              <a:rPr lang="nl-NL" dirty="0" err="1">
                <a:hlinkClick r:id="rId5"/>
              </a:rPr>
              <a:t>Bacterien</a:t>
            </a:r>
            <a:r>
              <a:rPr lang="nl-NL" dirty="0">
                <a:hlinkClick r:id="rId5"/>
              </a:rPr>
              <a:t> en virussen</a:t>
            </a:r>
            <a:endParaRPr lang="nl-NL"/>
          </a:p>
          <a:p>
            <a:pPr>
              <a:spcAft>
                <a:spcPts val="600"/>
              </a:spcAft>
            </a:pPr>
            <a:endParaRPr lang="nl-NL"/>
          </a:p>
        </p:txBody>
      </p:sp>
    </p:spTree>
    <p:extLst>
      <p:ext uri="{BB962C8B-B14F-4D97-AF65-F5344CB8AC3E}">
        <p14:creationId xmlns:p14="http://schemas.microsoft.com/office/powerpoint/2010/main" val="107643037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2" ma:contentTypeDescription="Een nieuw document maken." ma:contentTypeScope="" ma:versionID="af45acec503560d360978414daab1117">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124b357f269b65349bc9c8612af050ee"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4E1B778-6375-479A-A9FF-10D16850A1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51A0E-FDC0-46E5-A5B2-42EB31D0D7D1}">
  <ds:schemaRefs>
    <ds:schemaRef ds:uri="http://schemas.microsoft.com/sharepoint/v3/contenttype/forms"/>
  </ds:schemaRefs>
</ds:datastoreItem>
</file>

<file path=customXml/itemProps3.xml><?xml version="1.0" encoding="utf-8"?>
<ds:datastoreItem xmlns:ds="http://schemas.openxmlformats.org/officeDocument/2006/customXml" ds:itemID="{7C7ED455-94DA-498A-93EC-4D7D94C0D5D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347</Words>
  <Application>Microsoft Office PowerPoint</Application>
  <PresentationFormat>Breedbeeld</PresentationFormat>
  <Paragraphs>57</Paragraphs>
  <Slides>10</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10</vt:i4>
      </vt:variant>
    </vt:vector>
  </HeadingPairs>
  <TitlesOfParts>
    <vt:vector size="16" baseType="lpstr">
      <vt:lpstr>Arial</vt:lpstr>
      <vt:lpstr>Arial Black</vt:lpstr>
      <vt:lpstr>Calibri</vt:lpstr>
      <vt:lpstr>Calibri Light</vt:lpstr>
      <vt:lpstr>Symbol</vt:lpstr>
      <vt:lpstr>Kantoorthema</vt:lpstr>
      <vt:lpstr>Infectieleer les 3</vt:lpstr>
      <vt:lpstr>Groepen ziekteverwekkers</vt:lpstr>
      <vt:lpstr>Hoe komen ze binnen? </vt:lpstr>
      <vt:lpstr>Bacteriën </vt:lpstr>
      <vt:lpstr>Antibiotica</vt:lpstr>
      <vt:lpstr>Infecties veroorzaakt door bacteriën - voorbeelden</vt:lpstr>
      <vt:lpstr>Virussen</vt:lpstr>
      <vt:lpstr>Infecties veroorzaakt door een virus - voorbeelden</vt:lpstr>
      <vt:lpstr>Video</vt:lpstr>
      <vt:lpstr>Afweer tegen ziekteverwekkers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Infectieleer les 3</dc:title>
  <dc:creator>Sandra Kreuning</dc:creator>
  <cp:lastModifiedBy>Sandra Kreuning</cp:lastModifiedBy>
  <cp:revision>1</cp:revision>
  <dcterms:created xsi:type="dcterms:W3CDTF">2020-09-21T08:52:04Z</dcterms:created>
  <dcterms:modified xsi:type="dcterms:W3CDTF">2020-09-21T08:52:48Z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